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2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7" autoAdjust="0"/>
    <p:restoredTop sz="94660"/>
  </p:normalViewPr>
  <p:slideViewPr>
    <p:cSldViewPr snapToGrid="0">
      <p:cViewPr>
        <p:scale>
          <a:sx n="70" d="100"/>
          <a:sy n="70" d="100"/>
        </p:scale>
        <p:origin x="10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12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29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0369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225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15893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912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019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30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312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393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82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016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79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84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70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44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BA157-93AD-47BD-A53E-DAC428BA7196}" type="datetimeFigureOut">
              <a:rPr lang="en-US" smtClean="0"/>
              <a:t>4/18/2019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016DC87-D44E-4967-81EF-82ED3ACAB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69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54CD3-4018-40F5-9AEF-9C5185BECD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4142" y="685799"/>
            <a:ext cx="8795657" cy="3673474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</a:rPr>
              <a:t>VENUES AND LIVING IN SAN JOSE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224230-61EB-4C2C-898F-F471CCFCAD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9097" y="4789712"/>
            <a:ext cx="7005742" cy="11430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Capstone Project - The Battle of Neighborhoods</a:t>
            </a:r>
          </a:p>
          <a:p>
            <a:r>
              <a:rPr lang="it-IT" dirty="0">
                <a:solidFill>
                  <a:schemeClr val="tx1">
                    <a:alpha val="80000"/>
                  </a:schemeClr>
                </a:solidFill>
              </a:rPr>
              <a:t>IBM Data Science Professional Certificate</a:t>
            </a:r>
            <a:endParaRPr lang="en-US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75819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C7CF1-6630-495A-A5FA-92FF16CA8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F0442-BC89-4025-93E0-550BA6C3F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25160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/>
              <a:t>Identify the most </a:t>
            </a: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frequent venues per neighborhood</a:t>
            </a:r>
            <a:endParaRPr lang="en-US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856F17-3AB9-48BF-95E1-EC85BA901B7D}"/>
              </a:ext>
            </a:extLst>
          </p:cNvPr>
          <p:cNvPicPr/>
          <p:nvPr/>
        </p:nvPicPr>
        <p:blipFill rotWithShape="1">
          <a:blip r:embed="rId2"/>
          <a:srcRect l="8654" t="45299" r="40198" b="16809"/>
          <a:stretch/>
        </p:blipFill>
        <p:spPr bwMode="auto">
          <a:xfrm>
            <a:off x="515711" y="2330495"/>
            <a:ext cx="9194345" cy="426624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1875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22589-9D8E-4E9A-B2A0-5134F814C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4809D-754D-4F32-A396-6E5DDD613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Most lively neighborhoods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Since our couple prefer lively neighborhoods, we focus one the top 10 neighborhoods in our recommendation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Most frequent venue category:</a:t>
            </a:r>
          </a:p>
          <a:p>
            <a:pPr lvl="1"/>
            <a:r>
              <a:rPr lang="en-US" sz="2000" dirty="0"/>
              <a:t>The results line up with what our couple prefer; ranking coffee shops and sandwich places in the top 3 venue categories.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Most frequent venues per neighborhood:</a:t>
            </a:r>
          </a:p>
          <a:p>
            <a:pPr lvl="1"/>
            <a:r>
              <a:rPr lang="en-US" sz="2000" dirty="0"/>
              <a:t>There are multiple venues that enlist coffee shops and sandwich places as their top frequent venues.</a:t>
            </a:r>
          </a:p>
        </p:txBody>
      </p:sp>
    </p:spTree>
    <p:extLst>
      <p:ext uri="{BB962C8B-B14F-4D97-AF65-F5344CB8AC3E}">
        <p14:creationId xmlns:p14="http://schemas.microsoft.com/office/powerpoint/2010/main" val="2454515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D21C8-3768-4B44-AB48-DCE19A912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E9907-74F6-4526-8DC5-2FB9CE3B7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One hot technique:</a:t>
            </a:r>
          </a:p>
          <a:p>
            <a:pPr lvl="1"/>
            <a:r>
              <a:rPr lang="en-US" sz="2000" dirty="0"/>
              <a:t>Each row represents a neighborhood</a:t>
            </a:r>
          </a:p>
          <a:p>
            <a:pPr lvl="1"/>
            <a:r>
              <a:rPr lang="en-US" sz="2000" dirty="0"/>
              <a:t>Each column represents a venue category</a:t>
            </a:r>
          </a:p>
          <a:p>
            <a:pPr lvl="1"/>
            <a:r>
              <a:rPr lang="en-US" sz="2000" dirty="0"/>
              <a:t>Values refer to whether a venue category occurs in a neighborhood</a:t>
            </a:r>
          </a:p>
          <a:p>
            <a:endParaRPr lang="en-US" sz="2400" dirty="0"/>
          </a:p>
          <a:p>
            <a:r>
              <a:rPr lang="en-US" sz="2400" dirty="0"/>
              <a:t>Clustering:</a:t>
            </a:r>
          </a:p>
          <a:p>
            <a:pPr lvl="1"/>
            <a:r>
              <a:rPr lang="en-US" sz="2000" dirty="0"/>
              <a:t>Why? No labels available nor are needed</a:t>
            </a:r>
          </a:p>
          <a:p>
            <a:pPr lvl="1"/>
            <a:r>
              <a:rPr lang="en-US" sz="2000" dirty="0"/>
              <a:t>K-means with k initialized to 4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77808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691F3-B037-4126-BBD1-9E844CC6B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E3AFE5-C37C-4D75-9F04-32E04304C254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3318" t="28490" r="25477" b="11677"/>
          <a:stretch/>
        </p:blipFill>
        <p:spPr bwMode="auto">
          <a:xfrm>
            <a:off x="979714" y="1480457"/>
            <a:ext cx="7892142" cy="51380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36310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ABEA3-F346-4257-8D24-1BC5C9D42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3088C-2A25-432E-9F44-989834EA5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80557"/>
            <a:ext cx="8596668" cy="4392386"/>
          </a:xfrm>
        </p:spPr>
        <p:txBody>
          <a:bodyPr>
            <a:normAutofit/>
          </a:bodyPr>
          <a:lstStyle/>
          <a:p>
            <a:r>
              <a:rPr lang="en-US" sz="1900" b="1" dirty="0">
                <a:solidFill>
                  <a:schemeClr val="accent1">
                    <a:lumMod val="50000"/>
                  </a:schemeClr>
                </a:solidFill>
              </a:rPr>
              <a:t>Most of </a:t>
            </a:r>
            <a:r>
              <a:rPr lang="en-US" dirty="0"/>
              <a:t>San Jose's neighborhoods are </a:t>
            </a:r>
            <a:r>
              <a:rPr lang="en-US" sz="1900" b="1" dirty="0">
                <a:solidFill>
                  <a:schemeClr val="accent1">
                    <a:lumMod val="50000"/>
                  </a:schemeClr>
                </a:solidFill>
              </a:rPr>
              <a:t>very similar </a:t>
            </a:r>
            <a:r>
              <a:rPr lang="en-US" dirty="0"/>
              <a:t>when it comes to nearby venues. </a:t>
            </a:r>
          </a:p>
          <a:p>
            <a:r>
              <a:rPr lang="en-US" dirty="0"/>
              <a:t>The </a:t>
            </a:r>
            <a:r>
              <a:rPr lang="en-US" sz="1900" b="1" dirty="0">
                <a:solidFill>
                  <a:schemeClr val="accent1">
                    <a:lumMod val="50000"/>
                  </a:schemeClr>
                </a:solidFill>
              </a:rPr>
              <a:t>two unique areas </a:t>
            </a:r>
            <a:r>
              <a:rPr lang="en-US" dirty="0"/>
              <a:t>detected were the Coyote Valley on the very south end of San Jose and the Rose Garden area in the east. </a:t>
            </a:r>
          </a:p>
          <a:p>
            <a:pPr lvl="1"/>
            <a:r>
              <a:rPr lang="en-US" dirty="0"/>
              <a:t>Can be labeled as </a:t>
            </a:r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rural</a:t>
            </a:r>
            <a:r>
              <a:rPr lang="en-US" dirty="0"/>
              <a:t> or could be considered </a:t>
            </a:r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suburbs</a:t>
            </a:r>
            <a:r>
              <a:rPr lang="en-US" dirty="0"/>
              <a:t> of San Jose.</a:t>
            </a:r>
          </a:p>
        </p:txBody>
      </p:sp>
    </p:spTree>
    <p:extLst>
      <p:ext uri="{BB962C8B-B14F-4D97-AF65-F5344CB8AC3E}">
        <p14:creationId xmlns:p14="http://schemas.microsoft.com/office/powerpoint/2010/main" val="23233455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01FD4-0287-4F1D-B915-128A4784C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Discussion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E9DC9-A4E3-4F2B-96BE-3FC130E28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Recommendations:</a:t>
            </a:r>
          </a:p>
          <a:p>
            <a:pPr lvl="1"/>
            <a:r>
              <a:rPr lang="en-US" dirty="0"/>
              <a:t>Strongly encourage moving in to San Jose.</a:t>
            </a:r>
          </a:p>
          <a:p>
            <a:pPr lvl="2"/>
            <a:r>
              <a:rPr lang="en-US" dirty="0"/>
              <a:t>Frequent and variety of venues</a:t>
            </a:r>
          </a:p>
          <a:p>
            <a:pPr lvl="2"/>
            <a:r>
              <a:rPr lang="en-US" dirty="0"/>
              <a:t> Most frequent venue include coffee shops and sandwich locations</a:t>
            </a:r>
          </a:p>
          <a:p>
            <a:pPr lvl="3"/>
            <a:r>
              <a:rPr lang="en-US" dirty="0"/>
              <a:t>in The Alameda, </a:t>
            </a:r>
            <a:r>
              <a:rPr lang="en-US" dirty="0" err="1"/>
              <a:t>Naglee</a:t>
            </a:r>
            <a:r>
              <a:rPr lang="en-US" dirty="0"/>
              <a:t> Park and San Pedro Square </a:t>
            </a:r>
          </a:p>
          <a:p>
            <a:pPr lvl="1"/>
            <a:r>
              <a:rPr lang="en-US" sz="1700" b="1" dirty="0">
                <a:solidFill>
                  <a:schemeClr val="accent1">
                    <a:lumMod val="50000"/>
                  </a:schemeClr>
                </a:solidFill>
              </a:rPr>
              <a:t>San Pedro Square </a:t>
            </a:r>
            <a:endParaRPr lang="en-US" dirty="0"/>
          </a:p>
          <a:p>
            <a:pPr lvl="2"/>
            <a:r>
              <a:rPr lang="en-US" dirty="0"/>
              <a:t>Greatest number of venues.</a:t>
            </a:r>
          </a:p>
          <a:p>
            <a:pPr lvl="2"/>
            <a:r>
              <a:rPr lang="en-US" dirty="0"/>
              <a:t>Variety of coffee shops and sandwich places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498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213B8-60DB-4019-AD79-7048D1419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2AD49-BD13-4B83-B82F-46C08089D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03615"/>
            <a:ext cx="8596668" cy="43377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problem at hand was revolving around recommending the best location for living to a new couple moving to San Jose. </a:t>
            </a:r>
          </a:p>
          <a:p>
            <a:r>
              <a:rPr lang="en-US" dirty="0"/>
              <a:t>The preferences were a lively area where lots of coffee shops and sandwich venues can be found. </a:t>
            </a:r>
          </a:p>
          <a:p>
            <a:r>
              <a:rPr lang="en-US" dirty="0"/>
              <a:t>Data detailing the neighborhoods of San Jose was scrapped off of Wikipedia along with its latitude and longitude information. </a:t>
            </a:r>
          </a:p>
          <a:p>
            <a:r>
              <a:rPr lang="en-US" dirty="0"/>
              <a:t>In addition, Foursquare API was utilized in acquiring close by venues in regard to each neighborhood. </a:t>
            </a:r>
          </a:p>
          <a:p>
            <a:r>
              <a:rPr lang="en-US" dirty="0"/>
              <a:t>We employed multiple techniques in our approach to clean and prepare the data. </a:t>
            </a:r>
          </a:p>
          <a:p>
            <a:r>
              <a:rPr lang="en-US" dirty="0"/>
              <a:t>Furthermore, we took advantage of clustering algorithms in gaining knowledge about San Jose neighborhoods. </a:t>
            </a:r>
          </a:p>
          <a:p>
            <a:r>
              <a:rPr lang="en-US" dirty="0"/>
              <a:t>Finally, we were able to draw great conclusions and recommend the best fit neighborhoods based on the preferences given and the knowledge gained from the process.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362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E38DD-1460-4F0F-919F-EAA00DBA6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31A7C-5CF2-4B75-BAE0-5861F70CC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[1] </a:t>
            </a:r>
            <a:r>
              <a:rPr lang="en-US" sz="2000" dirty="0"/>
              <a:t>New State Residents Statistics, Demographic Data. Retrieved April 4, 2019, from https://www.governing.com/gov-data/residents-moving-to-new-state-demographics-population-statistics.html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[2] </a:t>
            </a:r>
            <a:r>
              <a:rPr lang="en-US" sz="2000" dirty="0" err="1"/>
              <a:t>Category:Neighborhoods</a:t>
            </a:r>
            <a:r>
              <a:rPr lang="en-US" sz="2000" dirty="0"/>
              <a:t> in San Jose, California. (2017, November 15). Retrieved April 4, 2019, from https://en.wikipedia.org/wiki/Category:Neighborhoods_in_San_Jose,_California</a:t>
            </a:r>
          </a:p>
          <a:p>
            <a:pPr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021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C0394-EB37-48E7-864E-1FA9D0A44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87720-9730-48C9-B35C-E00C8585E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Introduction/Business Problem</a:t>
            </a:r>
          </a:p>
          <a:p>
            <a:r>
              <a:rPr lang="en-US" sz="2400" dirty="0"/>
              <a:t>Data</a:t>
            </a:r>
          </a:p>
          <a:p>
            <a:r>
              <a:rPr lang="en-US" sz="2400" dirty="0"/>
              <a:t>Methodology</a:t>
            </a:r>
          </a:p>
          <a:p>
            <a:r>
              <a:rPr lang="en-US" sz="2400" dirty="0"/>
              <a:t>Results</a:t>
            </a:r>
          </a:p>
          <a:p>
            <a:r>
              <a:rPr lang="en-US" sz="2400" dirty="0"/>
              <a:t>Discussion</a:t>
            </a:r>
          </a:p>
          <a:p>
            <a:r>
              <a:rPr lang="en-US" sz="2400" dirty="0"/>
              <a:t>Conclusion</a:t>
            </a:r>
          </a:p>
          <a:p>
            <a:r>
              <a:rPr lang="en-US" sz="2400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449619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D64CC-FF85-47F0-BE0E-AFD94884E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F25D5-1847-41D5-B9ED-8D0B0BBCB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year, more that 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7 million </a:t>
            </a:r>
            <a:r>
              <a:rPr lang="en-US" dirty="0"/>
              <a:t>Americans move to a different state within the US [1].</a:t>
            </a:r>
          </a:p>
          <a:p>
            <a:r>
              <a:rPr lang="en-US" dirty="0"/>
              <a:t>One of the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major indicators </a:t>
            </a:r>
            <a:r>
              <a:rPr lang="en-US" dirty="0"/>
              <a:t>when deciding where to move is the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availability of venues</a:t>
            </a:r>
            <a:r>
              <a:rPr lang="en-US" dirty="0"/>
              <a:t> that fit their needs and lifestyle. </a:t>
            </a:r>
          </a:p>
          <a:p>
            <a:r>
              <a:rPr lang="en-US" dirty="0"/>
              <a:t>Couples moving to a new city tend to prefer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 lively areas</a:t>
            </a:r>
            <a:r>
              <a:rPr lang="en-US" dirty="0"/>
              <a:t> with 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variety of venues </a:t>
            </a:r>
            <a:r>
              <a:rPr lang="en-US" dirty="0"/>
              <a:t>nearby.</a:t>
            </a:r>
          </a:p>
          <a:p>
            <a:r>
              <a:rPr lang="en-US" sz="2400" u="sng" dirty="0"/>
              <a:t>Specific Business problem:</a:t>
            </a:r>
          </a:p>
          <a:p>
            <a:pPr lvl="1"/>
            <a:r>
              <a:rPr lang="en-US" sz="2000" dirty="0"/>
              <a:t>A couple is moving to </a:t>
            </a: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San Jose </a:t>
            </a:r>
            <a:r>
              <a:rPr lang="en-US" sz="2000" dirty="0"/>
              <a:t>and interested in finding a neighborhood with an abundance of venues nearby; especially 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coffee shops </a:t>
            </a:r>
            <a:r>
              <a:rPr lang="en-US" sz="2000" dirty="0"/>
              <a:t>and 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sandwich joints</a:t>
            </a:r>
            <a:r>
              <a:rPr lang="en-US" sz="2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37154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2371D-1092-4C4B-AC32-E55CAF3B0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E27A9-EA24-42BC-9198-5FD7119E7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San Jose neighborhood list[2]:</a:t>
            </a:r>
          </a:p>
          <a:p>
            <a:pPr lvl="1"/>
            <a:r>
              <a:rPr lang="en-US" sz="2000" dirty="0"/>
              <a:t>Neighborhood name</a:t>
            </a:r>
          </a:p>
          <a:p>
            <a:pPr lvl="1"/>
            <a:r>
              <a:rPr lang="en-US" sz="2000" dirty="0"/>
              <a:t>Latitude and longitude data</a:t>
            </a:r>
          </a:p>
          <a:p>
            <a:r>
              <a:rPr lang="en-US" sz="2400" dirty="0"/>
              <a:t>Foursquare API:</a:t>
            </a:r>
          </a:p>
          <a:p>
            <a:pPr lvl="1"/>
            <a:r>
              <a:rPr lang="en-US" sz="2000" dirty="0"/>
              <a:t>Nearby venues name</a:t>
            </a:r>
          </a:p>
          <a:p>
            <a:pPr lvl="1"/>
            <a:r>
              <a:rPr lang="en-US" sz="2000" dirty="0"/>
              <a:t>Venue category</a:t>
            </a:r>
          </a:p>
          <a:p>
            <a:pPr lvl="1"/>
            <a:r>
              <a:rPr lang="en-US" sz="2000" dirty="0"/>
              <a:t>Latitude and longitude data … </a:t>
            </a:r>
            <a:r>
              <a:rPr lang="en-US" sz="2000" dirty="0" err="1"/>
              <a:t>etc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9866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560E5-E125-461B-986E-1AA9E3F23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40E684-520A-43A2-BAF6-10D91C3919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609" y="1719489"/>
            <a:ext cx="7501998" cy="4528911"/>
          </a:xfrm>
        </p:spPr>
      </p:pic>
    </p:spTree>
    <p:extLst>
      <p:ext uri="{BB962C8B-B14F-4D97-AF65-F5344CB8AC3E}">
        <p14:creationId xmlns:p14="http://schemas.microsoft.com/office/powerpoint/2010/main" val="65334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31CEB-D69D-47AC-8BAF-DE997CAA3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92F5A-3E21-4D10-8073-B09E3B314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Retrieve nearby venues for each neighborhood from Foursquare API</a:t>
            </a:r>
          </a:p>
          <a:p>
            <a:r>
              <a:rPr lang="en-US" sz="2000" dirty="0"/>
              <a:t>Join neighborhood venues to create a list of all venues</a:t>
            </a:r>
          </a:p>
          <a:p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Problem:</a:t>
            </a:r>
          </a:p>
          <a:p>
            <a:pPr lvl="1"/>
            <a:r>
              <a:rPr lang="en-US" sz="1800" dirty="0"/>
              <a:t>Redundant venues assigned to multiple neighborhoods at the same time</a:t>
            </a:r>
          </a:p>
          <a:p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Reason:</a:t>
            </a:r>
          </a:p>
          <a:p>
            <a:pPr lvl="1"/>
            <a:r>
              <a:rPr lang="en-US" sz="1800" dirty="0"/>
              <a:t>Neighborhood centers retrieved from Wikipedia are too close </a:t>
            </a:r>
          </a:p>
          <a:p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Solution:</a:t>
            </a:r>
          </a:p>
          <a:p>
            <a:pPr lvl="1"/>
            <a:r>
              <a:rPr lang="en-US" sz="1800" dirty="0"/>
              <a:t>Remove neighborhoods that cause </a:t>
            </a:r>
            <a:r>
              <a:rPr lang="en-US" sz="1800" dirty="0" err="1"/>
              <a:t>redunducy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86858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78DFC-5A9C-4BDA-8AD7-D2F515FC3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Methodology</a:t>
            </a:r>
          </a:p>
        </p:txBody>
      </p:sp>
      <p:pic>
        <p:nvPicPr>
          <p:cNvPr id="5" name="Content Placeholder 4" descr="After redundant neighborhoods are removed">
            <a:extLst>
              <a:ext uri="{FF2B5EF4-FFF2-40B4-BE49-F238E27FC236}">
                <a16:creationId xmlns:a16="http://schemas.microsoft.com/office/drawing/2014/main" id="{E4F8D3E8-9C5E-40D4-9325-73258808869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543" y="1771523"/>
            <a:ext cx="7175201" cy="429227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22A5C8-B8BE-4203-AA4E-8D447B38CF7A}"/>
              </a:ext>
            </a:extLst>
          </p:cNvPr>
          <p:cNvSpPr txBox="1"/>
          <p:nvPr/>
        </p:nvSpPr>
        <p:spPr>
          <a:xfrm>
            <a:off x="3559629" y="6172200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redundant neighborhoods are removed</a:t>
            </a:r>
          </a:p>
        </p:txBody>
      </p:sp>
    </p:spTree>
    <p:extLst>
      <p:ext uri="{BB962C8B-B14F-4D97-AF65-F5344CB8AC3E}">
        <p14:creationId xmlns:p14="http://schemas.microsoft.com/office/powerpoint/2010/main" val="813636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9CDC5-94E0-4ED3-BEF1-99A72A693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4C1B3-0AA6-4631-96F2-0FD097728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65515"/>
            <a:ext cx="8596668" cy="4375848"/>
          </a:xfrm>
        </p:spPr>
        <p:txBody>
          <a:bodyPr/>
          <a:lstStyle/>
          <a:p>
            <a:r>
              <a:rPr lang="en-US" dirty="0"/>
              <a:t>Identify 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lively neighborhoods </a:t>
            </a:r>
            <a:r>
              <a:rPr lang="en-US" dirty="0"/>
              <a:t>(neighborhoods with the most nearby venues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9E669D-DB7A-43AA-95AA-66BBB8B87D83}"/>
              </a:ext>
            </a:extLst>
          </p:cNvPr>
          <p:cNvPicPr/>
          <p:nvPr/>
        </p:nvPicPr>
        <p:blipFill rotWithShape="1">
          <a:blip r:embed="rId2"/>
          <a:srcRect l="8655" t="28347" r="16106" b="9393"/>
          <a:stretch/>
        </p:blipFill>
        <p:spPr bwMode="auto">
          <a:xfrm>
            <a:off x="304800" y="2100943"/>
            <a:ext cx="9350829" cy="45976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99713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4F12A-8CF4-4CF8-9FFE-60B8B4119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9EFB6-2BA7-4A00-9037-068E03C2E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54629"/>
            <a:ext cx="8596668" cy="4386733"/>
          </a:xfrm>
        </p:spPr>
        <p:txBody>
          <a:bodyPr>
            <a:normAutofit/>
          </a:bodyPr>
          <a:lstStyle/>
          <a:p>
            <a:r>
              <a:rPr lang="en-US" sz="2000" dirty="0"/>
              <a:t>Identify </a:t>
            </a: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most frequent venue </a:t>
            </a:r>
            <a:r>
              <a:rPr lang="en-US" sz="2000" dirty="0"/>
              <a:t>categories in San Jose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A2E92F-9DA3-4B8F-A8BB-5CFD0D938AE3}"/>
              </a:ext>
            </a:extLst>
          </p:cNvPr>
          <p:cNvPicPr/>
          <p:nvPr/>
        </p:nvPicPr>
        <p:blipFill rotWithShape="1">
          <a:blip r:embed="rId2"/>
          <a:srcRect l="6730" t="28206" r="14583" b="10540"/>
          <a:stretch/>
        </p:blipFill>
        <p:spPr bwMode="auto">
          <a:xfrm>
            <a:off x="450895" y="2444115"/>
            <a:ext cx="9237391" cy="42941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83919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81</TotalTime>
  <Words>670</Words>
  <Application>Microsoft Office PowerPoint</Application>
  <PresentationFormat>Widescreen</PresentationFormat>
  <Paragraphs>84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Trebuchet MS</vt:lpstr>
      <vt:lpstr>Wingdings 3</vt:lpstr>
      <vt:lpstr>Facet</vt:lpstr>
      <vt:lpstr>VENUES AND LIVING IN SAN JOSE</vt:lpstr>
      <vt:lpstr>Agenda</vt:lpstr>
      <vt:lpstr>Introduction</vt:lpstr>
      <vt:lpstr>Data</vt:lpstr>
      <vt:lpstr>Data</vt:lpstr>
      <vt:lpstr>Methodology</vt:lpstr>
      <vt:lpstr>Methodology</vt:lpstr>
      <vt:lpstr>Methodology</vt:lpstr>
      <vt:lpstr>Methodology</vt:lpstr>
      <vt:lpstr>Methodology</vt:lpstr>
      <vt:lpstr>Results</vt:lpstr>
      <vt:lpstr>Results</vt:lpstr>
      <vt:lpstr>Results</vt:lpstr>
      <vt:lpstr>Discussion</vt:lpstr>
      <vt:lpstr>Discussion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VENUES AND LIVING IN SAN JOSE</dc:title>
  <dc:creator>Samaa Gazzaz</dc:creator>
  <cp:lastModifiedBy>Samaa Gazzaz</cp:lastModifiedBy>
  <cp:revision>10</cp:revision>
  <dcterms:created xsi:type="dcterms:W3CDTF">2019-04-18T18:15:32Z</dcterms:created>
  <dcterms:modified xsi:type="dcterms:W3CDTF">2019-04-18T19:38:32Z</dcterms:modified>
</cp:coreProperties>
</file>